
<file path=[Content_Types].xml><?xml version="1.0" encoding="utf-8"?>
<Types xmlns="http://schemas.openxmlformats.org/package/2006/content-types">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9"/>
  </p:notesMasterIdLst>
  <p:sldIdLst>
    <p:sldId id="257" r:id="rId2"/>
    <p:sldId id="258" r:id="rId3"/>
    <p:sldId id="262" r:id="rId4"/>
    <p:sldId id="261" r:id="rId5"/>
    <p:sldId id="259" r:id="rId6"/>
    <p:sldId id="263"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701686-77E6-46EB-7AA0-E0C55A69C6CD}" v="89" dt="2020-02-06T03:26:30.4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4" d="100"/>
          <a:sy n="114" d="100"/>
        </p:scale>
        <p:origin x="4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llins, Maisha A" userId="S::mgillins@aacps.org::1e495fe3-39a5-4447-960b-eb26e2c60657" providerId="AD" clId="Web-{13701686-77E6-46EB-7AA0-E0C55A69C6CD}"/>
    <pc:docChg chg="addSld modSld">
      <pc:chgData name="Gillins, Maisha A" userId="S::mgillins@aacps.org::1e495fe3-39a5-4447-960b-eb26e2c60657" providerId="AD" clId="Web-{13701686-77E6-46EB-7AA0-E0C55A69C6CD}" dt="2020-02-06T03:26:30.405" v="90" actId="1076"/>
      <pc:docMkLst>
        <pc:docMk/>
      </pc:docMkLst>
      <pc:sldChg chg="modSp new">
        <pc:chgData name="Gillins, Maisha A" userId="S::mgillins@aacps.org::1e495fe3-39a5-4447-960b-eb26e2c60657" providerId="AD" clId="Web-{13701686-77E6-46EB-7AA0-E0C55A69C6CD}" dt="2020-02-06T03:25:37.014" v="80" actId="1076"/>
        <pc:sldMkLst>
          <pc:docMk/>
          <pc:sldMk cId="599171461" sldId="263"/>
        </pc:sldMkLst>
        <pc:spChg chg="mod">
          <ac:chgData name="Gillins, Maisha A" userId="S::mgillins@aacps.org::1e495fe3-39a5-4447-960b-eb26e2c60657" providerId="AD" clId="Web-{13701686-77E6-46EB-7AA0-E0C55A69C6CD}" dt="2020-02-06T03:25:37.014" v="80" actId="1076"/>
          <ac:spMkLst>
            <pc:docMk/>
            <pc:sldMk cId="599171461" sldId="263"/>
            <ac:spMk id="2" creationId="{92382FF2-D007-4805-843F-2D61C52CC9F2}"/>
          </ac:spMkLst>
        </pc:spChg>
        <pc:spChg chg="mod">
          <ac:chgData name="Gillins, Maisha A" userId="S::mgillins@aacps.org::1e495fe3-39a5-4447-960b-eb26e2c60657" providerId="AD" clId="Web-{13701686-77E6-46EB-7AA0-E0C55A69C6CD}" dt="2020-02-06T03:25:34.139" v="78" actId="20577"/>
          <ac:spMkLst>
            <pc:docMk/>
            <pc:sldMk cId="599171461" sldId="263"/>
            <ac:spMk id="3" creationId="{A377B036-4CB0-44E2-8943-92E9B785617E}"/>
          </ac:spMkLst>
        </pc:spChg>
      </pc:sldChg>
      <pc:sldChg chg="addSp delSp modSp new mod setBg modNotes">
        <pc:chgData name="Gillins, Maisha A" userId="S::mgillins@aacps.org::1e495fe3-39a5-4447-960b-eb26e2c60657" providerId="AD" clId="Web-{13701686-77E6-46EB-7AA0-E0C55A69C6CD}" dt="2020-02-06T03:26:30.405" v="90" actId="1076"/>
        <pc:sldMkLst>
          <pc:docMk/>
          <pc:sldMk cId="997012456" sldId="264"/>
        </pc:sldMkLst>
        <pc:spChg chg="del mod">
          <ac:chgData name="Gillins, Maisha A" userId="S::mgillins@aacps.org::1e495fe3-39a5-4447-960b-eb26e2c60657" providerId="AD" clId="Web-{13701686-77E6-46EB-7AA0-E0C55A69C6CD}" dt="2020-02-06T03:26:19.733" v="87"/>
          <ac:spMkLst>
            <pc:docMk/>
            <pc:sldMk cId="997012456" sldId="264"/>
            <ac:spMk id="2" creationId="{9828234C-8186-4417-8353-EE0D436F9223}"/>
          </ac:spMkLst>
        </pc:spChg>
        <pc:spChg chg="del">
          <ac:chgData name="Gillins, Maisha A" userId="S::mgillins@aacps.org::1e495fe3-39a5-4447-960b-eb26e2c60657" providerId="AD" clId="Web-{13701686-77E6-46EB-7AA0-E0C55A69C6CD}" dt="2020-02-06T03:26:10.639" v="84"/>
          <ac:spMkLst>
            <pc:docMk/>
            <pc:sldMk cId="997012456" sldId="264"/>
            <ac:spMk id="3" creationId="{DA286243-0FAB-4BD7-A679-3E5A53DC7AFC}"/>
          </ac:spMkLst>
        </pc:spChg>
        <pc:spChg chg="add del">
          <ac:chgData name="Gillins, Maisha A" userId="S::mgillins@aacps.org::1e495fe3-39a5-4447-960b-eb26e2c60657" providerId="AD" clId="Web-{13701686-77E6-46EB-7AA0-E0C55A69C6CD}" dt="2020-02-06T03:26:17.046" v="86"/>
          <ac:spMkLst>
            <pc:docMk/>
            <pc:sldMk cId="997012456" sldId="264"/>
            <ac:spMk id="8" creationId="{E7528F40-29BB-4FE7-BA2E-D05026410FA5}"/>
          </ac:spMkLst>
        </pc:spChg>
        <pc:spChg chg="add">
          <ac:chgData name="Gillins, Maisha A" userId="S::mgillins@aacps.org::1e495fe3-39a5-4447-960b-eb26e2c60657" providerId="AD" clId="Web-{13701686-77E6-46EB-7AA0-E0C55A69C6CD}" dt="2020-02-06T03:26:13.749" v="85"/>
          <ac:spMkLst>
            <pc:docMk/>
            <pc:sldMk cId="997012456" sldId="264"/>
            <ac:spMk id="11" creationId="{763516C8-F227-4B77-9AA7-61B9A0B78253}"/>
          </ac:spMkLst>
        </pc:spChg>
        <pc:spChg chg="add">
          <ac:chgData name="Gillins, Maisha A" userId="S::mgillins@aacps.org::1e495fe3-39a5-4447-960b-eb26e2c60657" providerId="AD" clId="Web-{13701686-77E6-46EB-7AA0-E0C55A69C6CD}" dt="2020-02-06T03:26:13.749" v="85"/>
          <ac:spMkLst>
            <pc:docMk/>
            <pc:sldMk cId="997012456" sldId="264"/>
            <ac:spMk id="13" creationId="{D91B420C-C4C8-44DF-96B2-FBD1014646FE}"/>
          </ac:spMkLst>
        </pc:spChg>
        <pc:spChg chg="add">
          <ac:chgData name="Gillins, Maisha A" userId="S::mgillins@aacps.org::1e495fe3-39a5-4447-960b-eb26e2c60657" providerId="AD" clId="Web-{13701686-77E6-46EB-7AA0-E0C55A69C6CD}" dt="2020-02-06T03:26:13.749" v="85"/>
          <ac:spMkLst>
            <pc:docMk/>
            <pc:sldMk cId="997012456" sldId="264"/>
            <ac:spMk id="15" creationId="{070928B1-3E69-44AC-A1EE-B4E4270A7A51}"/>
          </ac:spMkLst>
        </pc:spChg>
        <pc:picChg chg="add mod ord">
          <ac:chgData name="Gillins, Maisha A" userId="S::mgillins@aacps.org::1e495fe3-39a5-4447-960b-eb26e2c60657" providerId="AD" clId="Web-{13701686-77E6-46EB-7AA0-E0C55A69C6CD}" dt="2020-02-06T03:26:30.405" v="90" actId="1076"/>
          <ac:picMkLst>
            <pc:docMk/>
            <pc:sldMk cId="997012456" sldId="264"/>
            <ac:picMk id="4" creationId="{2761AA2D-EBDA-4190-BB01-79144AB7B0D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A5440C-693F-4857-BB57-3F4DD0D45D19}" type="datetimeFigureOut">
              <a:rPr lang="en-US"/>
              <a:t>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CFCA7C-5BEA-4419-886D-4128443777FF}" type="slidenum">
              <a:rPr lang="en-US"/>
              <a:t>‹#›</a:t>
            </a:fld>
            <a:endParaRPr lang="en-US"/>
          </a:p>
        </p:txBody>
      </p:sp>
    </p:spTree>
    <p:extLst>
      <p:ext uri="{BB962C8B-B14F-4D97-AF65-F5344CB8AC3E}">
        <p14:creationId xmlns:p14="http://schemas.microsoft.com/office/powerpoint/2010/main" val="1945779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Wrap up and Closure </a:t>
            </a:r>
            <a:r>
              <a:rPr lang="en-US" dirty="0"/>
              <a:t> </a:t>
            </a:r>
          </a:p>
          <a:p>
            <a:r>
              <a:rPr lang="en-US" dirty="0"/>
              <a:t>Please begin by thanking everyone for sharing their evening with us and sharing their time and talent.  Explain the full committee will convene again in coming weeks to synthesize all of the data gleaned tonight and chart next steps.  Invite each participant to use the sticky note to provide us with feedback on this process.  Please capture any overarching comments or themes shared by participants.  Please give an information card to those participants who DID NOT attend the Sept 23rd meeting. </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3CFCA7C-5BEA-4419-886D-4128443777FF}" type="slidenum">
              <a:rPr lang="en-US"/>
              <a:t>‹#›</a:t>
            </a:fld>
            <a:endParaRPr lang="en-US"/>
          </a:p>
        </p:txBody>
      </p:sp>
    </p:spTree>
    <p:extLst>
      <p:ext uri="{BB962C8B-B14F-4D97-AF65-F5344CB8AC3E}">
        <p14:creationId xmlns:p14="http://schemas.microsoft.com/office/powerpoint/2010/main" val="3431659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BB92CB-CFC4-40BD-AF9F-1BF7B75D7DCE}"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2429448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B92CB-CFC4-40BD-AF9F-1BF7B75D7DCE}"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1831021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B92CB-CFC4-40BD-AF9F-1BF7B75D7DCE}"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50B01D2-2B77-49F5-88B0-64BA745D632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02317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3BB92CB-CFC4-40BD-AF9F-1BF7B75D7DCE}"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2356407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3BB92CB-CFC4-40BD-AF9F-1BF7B75D7DCE}"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50B01D2-2B77-49F5-88B0-64BA745D632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80888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3BB92CB-CFC4-40BD-AF9F-1BF7B75D7DCE}"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2704267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BB92CB-CFC4-40BD-AF9F-1BF7B75D7DCE}"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2975425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BB92CB-CFC4-40BD-AF9F-1BF7B75D7DCE}"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99325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BB92CB-CFC4-40BD-AF9F-1BF7B75D7DCE}"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3184561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BB92CB-CFC4-40BD-AF9F-1BF7B75D7DCE}"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1083224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BB92CB-CFC4-40BD-AF9F-1BF7B75D7DCE}"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3953883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BB92CB-CFC4-40BD-AF9F-1BF7B75D7DCE}" type="datetimeFigureOut">
              <a:rPr lang="en-US" smtClean="0"/>
              <a:t>2/5/2020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457384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BB92CB-CFC4-40BD-AF9F-1BF7B75D7DCE}" type="datetimeFigureOut">
              <a:rPr lang="en-US" smtClean="0"/>
              <a:t>2/5/2020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3914093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B92CB-CFC4-40BD-AF9F-1BF7B75D7DCE}" type="datetimeFigureOut">
              <a:rPr lang="en-US" smtClean="0"/>
              <a:t>2/5/2020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549024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BB92CB-CFC4-40BD-AF9F-1BF7B75D7DCE}"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2058807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BB92CB-CFC4-40BD-AF9F-1BF7B75D7DCE}"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50B01D2-2B77-49F5-88B0-64BA745D6324}" type="slidenum">
              <a:rPr lang="en-US" smtClean="0"/>
              <a:t>‹#›</a:t>
            </a:fld>
            <a:endParaRPr lang="en-US"/>
          </a:p>
        </p:txBody>
      </p:sp>
    </p:spTree>
    <p:extLst>
      <p:ext uri="{BB962C8B-B14F-4D97-AF65-F5344CB8AC3E}">
        <p14:creationId xmlns:p14="http://schemas.microsoft.com/office/powerpoint/2010/main" val="3115473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3BB92CB-CFC4-40BD-AF9F-1BF7B75D7DCE}" type="datetimeFigureOut">
              <a:rPr lang="en-US" smtClean="0"/>
              <a:t>2/5/2020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50B01D2-2B77-49F5-88B0-64BA745D6324}" type="slidenum">
              <a:rPr lang="en-US" smtClean="0"/>
              <a:t>‹#›</a:t>
            </a:fld>
            <a:endParaRPr lang="en-US"/>
          </a:p>
        </p:txBody>
      </p:sp>
    </p:spTree>
    <p:extLst>
      <p:ext uri="{BB962C8B-B14F-4D97-AF65-F5344CB8AC3E}">
        <p14:creationId xmlns:p14="http://schemas.microsoft.com/office/powerpoint/2010/main" val="194400840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C8A29-742E-4594-A618-AA30AC955C9A}"/>
              </a:ext>
            </a:extLst>
          </p:cNvPr>
          <p:cNvSpPr>
            <a:spLocks noGrp="1"/>
          </p:cNvSpPr>
          <p:nvPr>
            <p:ph type="title"/>
          </p:nvPr>
        </p:nvSpPr>
        <p:spPr>
          <a:xfrm>
            <a:off x="1765196" y="2381666"/>
            <a:ext cx="10515600" cy="1325563"/>
          </a:xfrm>
        </p:spPr>
        <p:txBody>
          <a:bodyPr>
            <a:normAutofit fontScale="90000"/>
          </a:bodyPr>
          <a:lstStyle/>
          <a:p>
            <a:r>
              <a:rPr lang="en-US" sz="4000" b="1" u="sng" dirty="0">
                <a:solidFill>
                  <a:srgbClr val="FF0000"/>
                </a:solidFill>
                <a:latin typeface="Copperplate" panose="02000504000000020004" pitchFamily="2" charset="77"/>
              </a:rPr>
              <a:t>Family Life Subcommittee Members</a:t>
            </a:r>
            <a:br>
              <a:rPr lang="en-US" dirty="0"/>
            </a:br>
            <a:br>
              <a:rPr lang="en-US" dirty="0"/>
            </a:br>
            <a:r>
              <a:rPr lang="en-US" sz="3600" dirty="0">
                <a:latin typeface="Calibri" panose="020F0502020204030204" pitchFamily="34" charset="0"/>
                <a:cs typeface="Calibri" panose="020F0502020204030204" pitchFamily="34" charset="0"/>
              </a:rPr>
              <a:t>Ms. Bridget McLaughlin</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Ms. Kirsten Clark</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Ms. Lisa Shore</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Ms. Charlotte Wallace</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Mr. Matt Schlegel</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Mr. Rick Anthony</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Ms. Raquel Brown</a:t>
            </a:r>
          </a:p>
        </p:txBody>
      </p:sp>
      <p:pic>
        <p:nvPicPr>
          <p:cNvPr id="4" name="Picture 3">
            <a:extLst>
              <a:ext uri="{FF2B5EF4-FFF2-40B4-BE49-F238E27FC236}">
                <a16:creationId xmlns:a16="http://schemas.microsoft.com/office/drawing/2014/main" id="{CD25AF92-E58D-194B-B32B-F47866D72549}"/>
              </a:ext>
            </a:extLst>
          </p:cNvPr>
          <p:cNvPicPr>
            <a:picLocks noChangeAspect="1"/>
          </p:cNvPicPr>
          <p:nvPr/>
        </p:nvPicPr>
        <p:blipFill>
          <a:blip r:embed="rId2"/>
          <a:stretch>
            <a:fillRect/>
          </a:stretch>
        </p:blipFill>
        <p:spPr>
          <a:xfrm>
            <a:off x="2921405" y="78059"/>
            <a:ext cx="5416087" cy="2303607"/>
          </a:xfrm>
          <a:prstGeom prst="rect">
            <a:avLst/>
          </a:prstGeom>
          <a:ln w="28575">
            <a:solidFill>
              <a:srgbClr val="FF0000"/>
            </a:solidFill>
          </a:ln>
        </p:spPr>
      </p:pic>
      <p:sp>
        <p:nvSpPr>
          <p:cNvPr id="5" name="TextBox 4">
            <a:extLst>
              <a:ext uri="{FF2B5EF4-FFF2-40B4-BE49-F238E27FC236}">
                <a16:creationId xmlns:a16="http://schemas.microsoft.com/office/drawing/2014/main" id="{7C41A0BA-2B3E-6D43-B81A-6EA9FEB564B9}"/>
              </a:ext>
            </a:extLst>
          </p:cNvPr>
          <p:cNvSpPr txBox="1"/>
          <p:nvPr/>
        </p:nvSpPr>
        <p:spPr>
          <a:xfrm>
            <a:off x="6936058" y="3429000"/>
            <a:ext cx="4915515" cy="3539430"/>
          </a:xfrm>
          <a:prstGeom prst="rect">
            <a:avLst/>
          </a:prstGeom>
          <a:noFill/>
        </p:spPr>
        <p:txBody>
          <a:bodyPr wrap="square" rtlCol="0">
            <a:spAutoFit/>
          </a:bodyPr>
          <a:lstStyle/>
          <a:p>
            <a:r>
              <a:rPr lang="en-US" sz="3200" dirty="0">
                <a:latin typeface="Calibri" panose="020F0502020204030204" pitchFamily="34" charset="0"/>
                <a:cs typeface="Calibri" panose="020F0502020204030204" pitchFamily="34" charset="0"/>
              </a:rPr>
              <a:t>Ms. Sarah Clark</a:t>
            </a:r>
          </a:p>
          <a:p>
            <a:r>
              <a:rPr lang="en-US" sz="3200" dirty="0">
                <a:latin typeface="Calibri" panose="020F0502020204030204" pitchFamily="34" charset="0"/>
                <a:cs typeface="Calibri" panose="020F0502020204030204" pitchFamily="34" charset="0"/>
              </a:rPr>
              <a:t>Ms. Rosalind Hill</a:t>
            </a:r>
          </a:p>
          <a:p>
            <a:r>
              <a:rPr lang="en-US" sz="3200" dirty="0">
                <a:latin typeface="Calibri" panose="020F0502020204030204" pitchFamily="34" charset="0"/>
                <a:cs typeface="Calibri" panose="020F0502020204030204" pitchFamily="34" charset="0"/>
              </a:rPr>
              <a:t>Ms. Milena </a:t>
            </a:r>
            <a:r>
              <a:rPr lang="en-US" sz="3200" dirty="0" err="1">
                <a:latin typeface="Calibri" panose="020F0502020204030204" pitchFamily="34" charset="0"/>
                <a:cs typeface="Calibri" panose="020F0502020204030204" pitchFamily="34" charset="0"/>
              </a:rPr>
              <a:t>Kornyl</a:t>
            </a:r>
            <a:endParaRPr lang="en-US" sz="3200" dirty="0">
              <a:latin typeface="Calibri" panose="020F0502020204030204" pitchFamily="34" charset="0"/>
              <a:cs typeface="Calibri" panose="020F0502020204030204" pitchFamily="34" charset="0"/>
            </a:endParaRPr>
          </a:p>
          <a:p>
            <a:r>
              <a:rPr lang="en-US" sz="3200" dirty="0">
                <a:latin typeface="Calibri" panose="020F0502020204030204" pitchFamily="34" charset="0"/>
                <a:cs typeface="Calibri" panose="020F0502020204030204" pitchFamily="34" charset="0"/>
              </a:rPr>
              <a:t>Ms. Hillary </a:t>
            </a:r>
            <a:r>
              <a:rPr lang="en-US" sz="3200" dirty="0" err="1">
                <a:latin typeface="Calibri" panose="020F0502020204030204" pitchFamily="34" charset="0"/>
                <a:cs typeface="Calibri" panose="020F0502020204030204" pitchFamily="34" charset="0"/>
              </a:rPr>
              <a:t>Raftovich</a:t>
            </a:r>
            <a:endParaRPr lang="en-US" sz="3200" dirty="0">
              <a:latin typeface="Calibri" panose="020F0502020204030204" pitchFamily="34" charset="0"/>
              <a:cs typeface="Calibri" panose="020F0502020204030204" pitchFamily="34" charset="0"/>
            </a:endParaRPr>
          </a:p>
          <a:p>
            <a:r>
              <a:rPr lang="en-US" sz="3200" dirty="0">
                <a:latin typeface="Calibri" panose="020F0502020204030204" pitchFamily="34" charset="0"/>
                <a:cs typeface="Calibri" panose="020F0502020204030204" pitchFamily="34" charset="0"/>
              </a:rPr>
              <a:t>Mr. Raymond Robinson</a:t>
            </a:r>
          </a:p>
          <a:p>
            <a:r>
              <a:rPr lang="en-US" sz="3200" dirty="0">
                <a:latin typeface="Calibri" panose="020F0502020204030204" pitchFamily="34" charset="0"/>
                <a:cs typeface="Calibri" panose="020F0502020204030204" pitchFamily="34" charset="0"/>
              </a:rPr>
              <a:t>Mr. Andre Dillard</a:t>
            </a:r>
          </a:p>
          <a:p>
            <a:r>
              <a:rPr lang="en-US" sz="3200" dirty="0">
                <a:latin typeface="Calibri" panose="020F0502020204030204" pitchFamily="34" charset="0"/>
                <a:cs typeface="Calibri" panose="020F0502020204030204" pitchFamily="34" charset="0"/>
              </a:rPr>
              <a:t>Mrs. Rhonda </a:t>
            </a:r>
            <a:r>
              <a:rPr lang="en-US" sz="3200" dirty="0" err="1">
                <a:latin typeface="Calibri" panose="020F0502020204030204" pitchFamily="34" charset="0"/>
                <a:cs typeface="Calibri" panose="020F0502020204030204" pitchFamily="34" charset="0"/>
              </a:rPr>
              <a:t>Pindell</a:t>
            </a:r>
            <a:r>
              <a:rPr lang="en-US" sz="3200" dirty="0">
                <a:latin typeface="Calibri" panose="020F0502020204030204" pitchFamily="34" charset="0"/>
                <a:cs typeface="Calibri" panose="020F0502020204030204" pitchFamily="34" charset="0"/>
              </a:rPr>
              <a:t> Charles</a:t>
            </a:r>
          </a:p>
        </p:txBody>
      </p:sp>
    </p:spTree>
    <p:extLst>
      <p:ext uri="{BB962C8B-B14F-4D97-AF65-F5344CB8AC3E}">
        <p14:creationId xmlns:p14="http://schemas.microsoft.com/office/powerpoint/2010/main" val="9288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AC69D65-4BE0-3A46-89B4-F1D3EF3D59B6}"/>
              </a:ext>
            </a:extLst>
          </p:cNvPr>
          <p:cNvSpPr txBox="1"/>
          <p:nvPr/>
        </p:nvSpPr>
        <p:spPr>
          <a:xfrm>
            <a:off x="1550020" y="479501"/>
            <a:ext cx="10281424" cy="6771084"/>
          </a:xfrm>
          <a:prstGeom prst="rect">
            <a:avLst/>
          </a:prstGeom>
          <a:noFill/>
        </p:spPr>
        <p:txBody>
          <a:bodyPr wrap="square" rtlCol="0">
            <a:spAutoFit/>
          </a:bodyPr>
          <a:lstStyle/>
          <a:p>
            <a:r>
              <a:rPr lang="en-US" sz="3200" b="1" dirty="0"/>
              <a:t>Background:</a:t>
            </a:r>
            <a:r>
              <a:rPr lang="en-US" sz="3200" dirty="0"/>
              <a:t> Based on community feedback received, the input regarding concerns within this topic were categorized into two predominant categories:</a:t>
            </a:r>
          </a:p>
          <a:p>
            <a:pPr marL="742950" lvl="1" indent="-285750" fontAlgn="base">
              <a:buFont typeface="Wingdings" pitchFamily="2" charset="2"/>
              <a:buChar char="§"/>
            </a:pPr>
            <a:r>
              <a:rPr lang="en-US" sz="3200" dirty="0"/>
              <a:t>Community involvement within schools</a:t>
            </a:r>
          </a:p>
          <a:p>
            <a:pPr marL="285750" indent="-285750" fontAlgn="base">
              <a:buFont typeface="Wingdings" pitchFamily="2" charset="2"/>
              <a:buChar char="§"/>
            </a:pPr>
            <a:endParaRPr lang="en-US" sz="3200" dirty="0"/>
          </a:p>
          <a:p>
            <a:pPr marL="742950" lvl="1" indent="-285750" fontAlgn="base">
              <a:buFont typeface="Wingdings" pitchFamily="2" charset="2"/>
              <a:buChar char="§"/>
            </a:pPr>
            <a:r>
              <a:rPr lang="en-US" sz="3200" dirty="0"/>
              <a:t>Level of readiness when entering Kindergarten </a:t>
            </a:r>
          </a:p>
          <a:p>
            <a:pPr lvl="1" fontAlgn="base"/>
            <a:endParaRPr lang="en-US" dirty="0"/>
          </a:p>
          <a:p>
            <a:pPr lvl="1" fontAlgn="base"/>
            <a:endParaRPr lang="en-US" dirty="0"/>
          </a:p>
          <a:p>
            <a:r>
              <a:rPr lang="en-US" sz="2400" i="1" dirty="0"/>
              <a:t>(The second category mentioned above had overlapping input and goals created in two other subcommittees already, Curriculum and Social Determinants of Education. Therefore, the Family Life subcommittee focused on the first category, community involvement.)</a:t>
            </a:r>
          </a:p>
          <a:p>
            <a:br>
              <a:rPr lang="en-US" dirty="0"/>
            </a:br>
            <a:br>
              <a:rPr lang="en-US" dirty="0"/>
            </a:br>
            <a:endParaRPr lang="en-US" dirty="0"/>
          </a:p>
        </p:txBody>
      </p:sp>
    </p:spTree>
    <p:extLst>
      <p:ext uri="{BB962C8B-B14F-4D97-AF65-F5344CB8AC3E}">
        <p14:creationId xmlns:p14="http://schemas.microsoft.com/office/powerpoint/2010/main" val="1115579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986B9-A9FF-4306-A0DF-8DBC849B27EB}"/>
              </a:ext>
            </a:extLst>
          </p:cNvPr>
          <p:cNvSpPr>
            <a:spLocks noGrp="1"/>
          </p:cNvSpPr>
          <p:nvPr>
            <p:ph type="title"/>
          </p:nvPr>
        </p:nvSpPr>
        <p:spPr>
          <a:xfrm>
            <a:off x="1895707" y="601807"/>
            <a:ext cx="9601200" cy="2531686"/>
          </a:xfrm>
        </p:spPr>
        <p:txBody>
          <a:bodyPr>
            <a:normAutofit fontScale="90000"/>
          </a:bodyPr>
          <a:lstStyle/>
          <a:p>
            <a:r>
              <a:rPr lang="en-US" sz="4400" b="1" dirty="0">
                <a:latin typeface="Calibri" panose="020F0502020204030204" pitchFamily="34" charset="0"/>
                <a:cs typeface="Calibri" panose="020F0502020204030204" pitchFamily="34" charset="0"/>
              </a:rPr>
              <a:t>Our Goal:</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To create a framework (blueprint) to support and guide family engagement organizations (PTA/PTO) in order to…</a:t>
            </a:r>
            <a:br>
              <a:rPr lang="en-US" sz="3200" dirty="0"/>
            </a:br>
            <a:br>
              <a:rPr lang="en-US" sz="3200" dirty="0"/>
            </a:br>
            <a:endParaRPr lang="en-US" sz="3200" dirty="0"/>
          </a:p>
        </p:txBody>
      </p:sp>
      <p:sp>
        <p:nvSpPr>
          <p:cNvPr id="5" name="TextBox 4">
            <a:extLst>
              <a:ext uri="{FF2B5EF4-FFF2-40B4-BE49-F238E27FC236}">
                <a16:creationId xmlns:a16="http://schemas.microsoft.com/office/drawing/2014/main" id="{A5E54E82-427F-274B-A510-80DFE9146840}"/>
              </a:ext>
            </a:extLst>
          </p:cNvPr>
          <p:cNvSpPr txBox="1"/>
          <p:nvPr/>
        </p:nvSpPr>
        <p:spPr>
          <a:xfrm>
            <a:off x="2620536" y="2554957"/>
            <a:ext cx="8697951" cy="2339102"/>
          </a:xfrm>
          <a:prstGeom prst="rect">
            <a:avLst/>
          </a:prstGeom>
          <a:noFill/>
        </p:spPr>
        <p:txBody>
          <a:bodyPr wrap="square" rtlCol="0">
            <a:spAutoFit/>
          </a:bodyPr>
          <a:lstStyle/>
          <a:p>
            <a:pPr marL="457200" indent="-457200" fontAlgn="base">
              <a:buFont typeface="Wingdings" pitchFamily="2" charset="2"/>
              <a:buChar char="ü"/>
            </a:pPr>
            <a:r>
              <a:rPr lang="en-US" sz="3200" dirty="0">
                <a:latin typeface="Calibri" panose="020F0502020204030204" pitchFamily="34" charset="0"/>
                <a:cs typeface="Calibri" panose="020F0502020204030204" pitchFamily="34" charset="0"/>
              </a:rPr>
              <a:t>Increase community involvement and membership within the PTA/PTO</a:t>
            </a:r>
          </a:p>
          <a:p>
            <a:pPr marL="457200" indent="-457200" fontAlgn="base">
              <a:buFont typeface="Wingdings" pitchFamily="2" charset="2"/>
              <a:buChar char="ü"/>
            </a:pPr>
            <a:r>
              <a:rPr lang="en-US" sz="3200" dirty="0">
                <a:latin typeface="Calibri" panose="020F0502020204030204" pitchFamily="34" charset="0"/>
                <a:cs typeface="Calibri" panose="020F0502020204030204" pitchFamily="34" charset="0"/>
              </a:rPr>
              <a:t>Have PTA/PTO membership be representative of the school’s demographics</a:t>
            </a:r>
          </a:p>
          <a:p>
            <a:endParaRPr lang="en-US" dirty="0"/>
          </a:p>
        </p:txBody>
      </p:sp>
    </p:spTree>
    <p:extLst>
      <p:ext uri="{BB962C8B-B14F-4D97-AF65-F5344CB8AC3E}">
        <p14:creationId xmlns:p14="http://schemas.microsoft.com/office/powerpoint/2010/main" val="1869307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456C5-04A3-4159-8BE5-8C90BC641F0E}"/>
              </a:ext>
            </a:extLst>
          </p:cNvPr>
          <p:cNvSpPr>
            <a:spLocks noGrp="1"/>
          </p:cNvSpPr>
          <p:nvPr>
            <p:ph type="title"/>
          </p:nvPr>
        </p:nvSpPr>
        <p:spPr>
          <a:xfrm>
            <a:off x="1856944" y="306332"/>
            <a:ext cx="9985651" cy="1466711"/>
          </a:xfrm>
        </p:spPr>
        <p:txBody>
          <a:bodyPr>
            <a:normAutofit/>
          </a:bodyPr>
          <a:lstStyle/>
          <a:p>
            <a:r>
              <a:rPr lang="en-US" sz="2800" dirty="0"/>
              <a:t>Our subcommittee is reaching out to PTA/PTO’s around the county for input.  So far, these are just some of the examples of the range of struggles/obstacles shared: </a:t>
            </a:r>
          </a:p>
        </p:txBody>
      </p:sp>
      <p:sp>
        <p:nvSpPr>
          <p:cNvPr id="3" name="Content Placeholder 2">
            <a:extLst>
              <a:ext uri="{FF2B5EF4-FFF2-40B4-BE49-F238E27FC236}">
                <a16:creationId xmlns:a16="http://schemas.microsoft.com/office/drawing/2014/main" id="{D98BB9CE-C43C-4E57-8C5B-C8E113F9FB65}"/>
              </a:ext>
            </a:extLst>
          </p:cNvPr>
          <p:cNvSpPr>
            <a:spLocks noGrp="1"/>
          </p:cNvSpPr>
          <p:nvPr>
            <p:ph idx="1"/>
          </p:nvPr>
        </p:nvSpPr>
        <p:spPr>
          <a:xfrm>
            <a:off x="1856944" y="1773043"/>
            <a:ext cx="10335056" cy="4958576"/>
          </a:xfrm>
        </p:spPr>
        <p:txBody>
          <a:bodyPr>
            <a:normAutofit fontScale="85000" lnSpcReduction="20000"/>
          </a:bodyPr>
          <a:lstStyle/>
          <a:p>
            <a:r>
              <a:rPr lang="en-US" sz="2200" dirty="0"/>
              <a:t>Parent familiarity with how PTAs run (in our culture). The language barrier also prevents our parents who speak different languages from interacting meaningfully with one another outside of meetings with interpreters. Our PTA meetings occur in Spanish, with headphone English translation for teachers who need it. The lack of paid childcare is also a barrier. We currently have teachers donate their time to do childcare so that parents can be attentive to the meeting.</a:t>
            </a:r>
          </a:p>
          <a:p>
            <a:r>
              <a:rPr lang="en-US" sz="2200" dirty="0"/>
              <a:t>It is always the same families volunteering, getting more parents to volunteer</a:t>
            </a:r>
          </a:p>
          <a:p>
            <a:r>
              <a:rPr lang="en-US" sz="2200" dirty="0"/>
              <a:t>Getting and sustaining parent and guardian participation.</a:t>
            </a:r>
          </a:p>
          <a:p>
            <a:r>
              <a:rPr lang="en-US" sz="2200" dirty="0"/>
              <a:t>Evening time, Childcare, work</a:t>
            </a:r>
          </a:p>
          <a:p>
            <a:r>
              <a:rPr lang="en-US" sz="2200" dirty="0"/>
              <a:t>Training on how to get a traditional PTA formed and strategies for organizing/logistics.</a:t>
            </a:r>
          </a:p>
          <a:p>
            <a:r>
              <a:rPr lang="en-US" sz="2200" dirty="0"/>
              <a:t>Help on engaging more fathers/males in the PTA. It is primarily women involved.</a:t>
            </a:r>
          </a:p>
          <a:p>
            <a:r>
              <a:rPr lang="en-US" sz="2200" dirty="0"/>
              <a:t>Resources on how to get our membership up and retain our members.</a:t>
            </a:r>
          </a:p>
          <a:p>
            <a:r>
              <a:rPr lang="en-US" sz="2200" dirty="0"/>
              <a:t>There are always financial obstacles and differences in opinion on what holds the most importance.</a:t>
            </a:r>
          </a:p>
          <a:p>
            <a:r>
              <a:rPr lang="en-US" sz="2200" dirty="0"/>
              <a:t>Not knowing what you're doing and getting parent support.</a:t>
            </a:r>
          </a:p>
          <a:p>
            <a:pPr marL="0" indent="0">
              <a:buNone/>
            </a:pPr>
            <a:endParaRPr lang="en-US" i="1" dirty="0"/>
          </a:p>
        </p:txBody>
      </p:sp>
    </p:spTree>
    <p:extLst>
      <p:ext uri="{BB962C8B-B14F-4D97-AF65-F5344CB8AC3E}">
        <p14:creationId xmlns:p14="http://schemas.microsoft.com/office/powerpoint/2010/main" val="2164128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5AFD6-077C-41A6-B5E3-F7A764AA4B98}"/>
              </a:ext>
            </a:extLst>
          </p:cNvPr>
          <p:cNvSpPr>
            <a:spLocks noGrp="1"/>
          </p:cNvSpPr>
          <p:nvPr>
            <p:ph type="title"/>
          </p:nvPr>
        </p:nvSpPr>
        <p:spPr>
          <a:xfrm>
            <a:off x="1667373" y="0"/>
            <a:ext cx="10030255" cy="1280890"/>
          </a:xfrm>
        </p:spPr>
        <p:txBody>
          <a:bodyPr>
            <a:normAutofit fontScale="90000"/>
          </a:bodyPr>
          <a:lstStyle/>
          <a:p>
            <a:r>
              <a:rPr lang="en-US" sz="2700" b="1" dirty="0">
                <a:latin typeface="Calibri" panose="020F0502020204030204" pitchFamily="34" charset="0"/>
                <a:cs typeface="Calibri" panose="020F0502020204030204" pitchFamily="34" charset="0"/>
              </a:rPr>
              <a:t>Our Goal Restated:</a:t>
            </a:r>
            <a:br>
              <a:rPr lang="en-US" sz="27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To create a framework (blueprint) to support and guide family engagement organizations (PTA/PTO) in order to…</a:t>
            </a:r>
            <a:br>
              <a:rPr lang="en-US" sz="2700" dirty="0"/>
            </a:br>
            <a:br>
              <a:rPr lang="en-US" sz="3200" dirty="0"/>
            </a:br>
            <a:endParaRPr lang="en-US" dirty="0"/>
          </a:p>
        </p:txBody>
      </p:sp>
      <p:sp>
        <p:nvSpPr>
          <p:cNvPr id="3" name="Content Placeholder 2">
            <a:extLst>
              <a:ext uri="{FF2B5EF4-FFF2-40B4-BE49-F238E27FC236}">
                <a16:creationId xmlns:a16="http://schemas.microsoft.com/office/drawing/2014/main" id="{7E435A33-C906-4372-8F6D-B356F138D7E3}"/>
              </a:ext>
            </a:extLst>
          </p:cNvPr>
          <p:cNvSpPr>
            <a:spLocks noGrp="1"/>
          </p:cNvSpPr>
          <p:nvPr>
            <p:ph idx="1"/>
          </p:nvPr>
        </p:nvSpPr>
        <p:spPr>
          <a:xfrm>
            <a:off x="2228655" y="1029756"/>
            <a:ext cx="9963345" cy="1050823"/>
          </a:xfrm>
        </p:spPr>
        <p:txBody>
          <a:bodyPr>
            <a:noAutofit/>
          </a:bodyPr>
          <a:lstStyle/>
          <a:p>
            <a:pPr marL="457200" indent="-457200" fontAlgn="base">
              <a:buFont typeface="Wingdings" pitchFamily="2" charset="2"/>
              <a:buChar char="ü"/>
            </a:pPr>
            <a:r>
              <a:rPr lang="en-US" dirty="0">
                <a:latin typeface="Calibri" panose="020F0502020204030204" pitchFamily="34" charset="0"/>
                <a:cs typeface="Calibri" panose="020F0502020204030204" pitchFamily="34" charset="0"/>
              </a:rPr>
              <a:t>Increase community involvement and membership within the PTA/PTO</a:t>
            </a:r>
          </a:p>
          <a:p>
            <a:pPr marL="457200" indent="-457200" fontAlgn="base">
              <a:buFont typeface="Wingdings" pitchFamily="2" charset="2"/>
              <a:buChar char="ü"/>
            </a:pPr>
            <a:r>
              <a:rPr lang="en-US" dirty="0">
                <a:latin typeface="Calibri" panose="020F0502020204030204" pitchFamily="34" charset="0"/>
                <a:cs typeface="Calibri" panose="020F0502020204030204" pitchFamily="34" charset="0"/>
              </a:rPr>
              <a:t>Have PTA/PTO membership be representative of the school’s demographics</a:t>
            </a:r>
          </a:p>
          <a:p>
            <a:endParaRPr lang="en-US" sz="2200" i="1" dirty="0"/>
          </a:p>
        </p:txBody>
      </p:sp>
      <p:sp>
        <p:nvSpPr>
          <p:cNvPr id="4" name="TextBox 3">
            <a:extLst>
              <a:ext uri="{FF2B5EF4-FFF2-40B4-BE49-F238E27FC236}">
                <a16:creationId xmlns:a16="http://schemas.microsoft.com/office/drawing/2014/main" id="{B7265BD4-777C-1848-9026-FDF3004F0E84}"/>
              </a:ext>
            </a:extLst>
          </p:cNvPr>
          <p:cNvSpPr txBox="1"/>
          <p:nvPr/>
        </p:nvSpPr>
        <p:spPr>
          <a:xfrm>
            <a:off x="1845793" y="1701437"/>
            <a:ext cx="10346207" cy="5509200"/>
          </a:xfrm>
          <a:prstGeom prst="rect">
            <a:avLst/>
          </a:prstGeom>
          <a:noFill/>
        </p:spPr>
        <p:txBody>
          <a:bodyPr wrap="square" rtlCol="0">
            <a:spAutoFit/>
          </a:bodyPr>
          <a:lstStyle/>
          <a:p>
            <a:r>
              <a:rPr lang="en-US" sz="2200" i="1" dirty="0"/>
              <a:t>Prior to the end of the school year collect the following research:</a:t>
            </a:r>
          </a:p>
          <a:p>
            <a:endParaRPr lang="en-US" dirty="0"/>
          </a:p>
          <a:p>
            <a:pPr marL="285750" indent="-285750" fontAlgn="base">
              <a:buFont typeface="Wingdings" pitchFamily="2" charset="2"/>
              <a:buChar char="§"/>
            </a:pPr>
            <a:r>
              <a:rPr lang="en-US" dirty="0"/>
              <a:t>The current PTA/PTO membership data from individual schools </a:t>
            </a:r>
            <a:r>
              <a:rPr lang="en-US" sz="1400" dirty="0"/>
              <a:t>(particularly high need schools)</a:t>
            </a:r>
            <a:r>
              <a:rPr lang="en-US" dirty="0"/>
              <a:t>.</a:t>
            </a:r>
          </a:p>
          <a:p>
            <a:pPr marL="285750" indent="-285750" fontAlgn="base">
              <a:buFont typeface="Wingdings" pitchFamily="2" charset="2"/>
              <a:buChar char="§"/>
            </a:pPr>
            <a:r>
              <a:rPr lang="en-US" dirty="0"/>
              <a:t>Continue distributing informational survey to PTA leadership throughout the county. </a:t>
            </a:r>
          </a:p>
          <a:p>
            <a:pPr fontAlgn="base"/>
            <a:r>
              <a:rPr lang="en-US" dirty="0"/>
              <a:t>	</a:t>
            </a:r>
            <a:r>
              <a:rPr lang="en-US" sz="1600" i="1" dirty="0"/>
              <a:t>(Please provide your email address to us if you would like to complete the survey and provide 	input)</a:t>
            </a:r>
          </a:p>
          <a:p>
            <a:pPr marL="285750" indent="-285750" fontAlgn="base">
              <a:buFont typeface="Wingdings" pitchFamily="2" charset="2"/>
              <a:buChar char="§"/>
            </a:pPr>
            <a:r>
              <a:rPr lang="en-US" dirty="0"/>
              <a:t>Organize the information collected from the research/survey and create support resources that will be distributed to PTA/PTO’s with hard-copies and online access.</a:t>
            </a:r>
          </a:p>
          <a:p>
            <a:pPr marL="285750" indent="-285750" fontAlgn="base">
              <a:buFont typeface="Wingdings" pitchFamily="2" charset="2"/>
              <a:buChar char="§"/>
            </a:pPr>
            <a:endParaRPr lang="en-US" dirty="0"/>
          </a:p>
          <a:p>
            <a:r>
              <a:rPr lang="en-US" sz="2200" i="1" dirty="0"/>
              <a:t>Prior to next school year, create supports for each school’s PTA/PTO that apply to potential topics such as:</a:t>
            </a:r>
          </a:p>
          <a:p>
            <a:pPr marL="285750" indent="-285750" fontAlgn="base">
              <a:buFont typeface="Wingdings" pitchFamily="2" charset="2"/>
              <a:buChar char="§"/>
            </a:pPr>
            <a:endParaRPr lang="en-US" dirty="0">
              <a:latin typeface="Calibri" panose="020F0502020204030204" pitchFamily="34" charset="0"/>
              <a:cs typeface="Calibri" panose="020F0502020204030204" pitchFamily="34" charset="0"/>
            </a:endParaRPr>
          </a:p>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Meeting agenda examples						</a:t>
            </a:r>
          </a:p>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Mission statement examples</a:t>
            </a:r>
          </a:p>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Meeting format examples</a:t>
            </a:r>
          </a:p>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Resources page with contacts for support staff</a:t>
            </a:r>
          </a:p>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Fundraising ideas and examples</a:t>
            </a:r>
          </a:p>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Equitable checklist</a:t>
            </a:r>
          </a:p>
          <a:p>
            <a:pPr fontAlgn="base"/>
            <a:endParaRPr lang="en-US"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60AB0406-AE49-7144-A823-7A98A000F2F8}"/>
              </a:ext>
            </a:extLst>
          </p:cNvPr>
          <p:cNvSpPr txBox="1"/>
          <p:nvPr/>
        </p:nvSpPr>
        <p:spPr>
          <a:xfrm>
            <a:off x="7018896" y="5156563"/>
            <a:ext cx="5173104" cy="1754326"/>
          </a:xfrm>
          <a:prstGeom prst="rect">
            <a:avLst/>
          </a:prstGeom>
          <a:noFill/>
        </p:spPr>
        <p:txBody>
          <a:bodyPr wrap="square" rtlCol="0">
            <a:spAutoFit/>
          </a:bodyPr>
          <a:lstStyle/>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Examples of PTA board positions and roles</a:t>
            </a:r>
          </a:p>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Examples of support that various PTA/PTO’s provide schools</a:t>
            </a:r>
          </a:p>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Examples of calendar events for PTA/PTO</a:t>
            </a:r>
          </a:p>
          <a:p>
            <a:pPr marL="285750" indent="-285750" fontAlgn="base">
              <a:buFont typeface="Wingdings" pitchFamily="2" charset="2"/>
              <a:buChar char="§"/>
            </a:pPr>
            <a:r>
              <a:rPr lang="en-US" dirty="0">
                <a:latin typeface="Calibri" panose="020F0502020204030204" pitchFamily="34" charset="0"/>
                <a:cs typeface="Calibri" panose="020F0502020204030204" pitchFamily="34" charset="0"/>
              </a:rPr>
              <a:t>Link PTA/PTO goals to the school’s SIP</a:t>
            </a:r>
          </a:p>
          <a:p>
            <a:endParaRPr lang="en-US" dirty="0"/>
          </a:p>
        </p:txBody>
      </p:sp>
    </p:spTree>
    <p:extLst>
      <p:ext uri="{BB962C8B-B14F-4D97-AF65-F5344CB8AC3E}">
        <p14:creationId xmlns:p14="http://schemas.microsoft.com/office/powerpoint/2010/main" val="179124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82FF2-D007-4805-843F-2D61C52CC9F2}"/>
              </a:ext>
            </a:extLst>
          </p:cNvPr>
          <p:cNvSpPr>
            <a:spLocks noGrp="1"/>
          </p:cNvSpPr>
          <p:nvPr>
            <p:ph type="title"/>
          </p:nvPr>
        </p:nvSpPr>
        <p:spPr>
          <a:xfrm>
            <a:off x="1637582" y="737841"/>
            <a:ext cx="8911687" cy="1280890"/>
          </a:xfrm>
        </p:spPr>
        <p:txBody>
          <a:bodyPr>
            <a:normAutofit/>
          </a:bodyPr>
          <a:lstStyle/>
          <a:p>
            <a:r>
              <a:rPr lang="en-US" sz="4400" dirty="0"/>
              <a:t>We Want to Hear From You!</a:t>
            </a:r>
          </a:p>
        </p:txBody>
      </p:sp>
      <p:sp>
        <p:nvSpPr>
          <p:cNvPr id="3" name="Content Placeholder 2">
            <a:extLst>
              <a:ext uri="{FF2B5EF4-FFF2-40B4-BE49-F238E27FC236}">
                <a16:creationId xmlns:a16="http://schemas.microsoft.com/office/drawing/2014/main" id="{A377B036-4CB0-44E2-8943-92E9B785617E}"/>
              </a:ext>
            </a:extLst>
          </p:cNvPr>
          <p:cNvSpPr>
            <a:spLocks noGrp="1"/>
          </p:cNvSpPr>
          <p:nvPr>
            <p:ph idx="1"/>
          </p:nvPr>
        </p:nvSpPr>
        <p:spPr>
          <a:xfrm>
            <a:off x="1633868" y="1826524"/>
            <a:ext cx="10371161" cy="4312160"/>
          </a:xfrm>
        </p:spPr>
        <p:txBody>
          <a:bodyPr vert="horz" lIns="91440" tIns="45720" rIns="91440" bIns="45720" rtlCol="0" anchor="t">
            <a:normAutofit fontScale="77500" lnSpcReduction="20000"/>
          </a:bodyPr>
          <a:lstStyle/>
          <a:p>
            <a:pPr marL="0" indent="0">
              <a:buNone/>
            </a:pPr>
            <a:br>
              <a:rPr lang="en-US" dirty="0"/>
            </a:br>
            <a:r>
              <a:rPr lang="en-US" dirty="0">
                <a:ea typeface="+mn-lt"/>
                <a:cs typeface="+mn-lt"/>
              </a:rPr>
              <a:t> </a:t>
            </a:r>
            <a:r>
              <a:rPr lang="en-US" sz="3600" dirty="0">
                <a:ea typeface="+mn-lt"/>
                <a:cs typeface="+mn-lt"/>
              </a:rPr>
              <a:t>- Each participant received two talking chips</a:t>
            </a:r>
            <a:endParaRPr lang="en-US" sz="3600" dirty="0"/>
          </a:p>
          <a:p>
            <a:pPr marL="0" indent="0">
              <a:buNone/>
            </a:pPr>
            <a:endParaRPr lang="en-US" sz="3600" dirty="0">
              <a:ea typeface="+mn-lt"/>
              <a:cs typeface="+mn-lt"/>
            </a:endParaRPr>
          </a:p>
          <a:p>
            <a:pPr marL="0" indent="0">
              <a:buNone/>
            </a:pPr>
            <a:r>
              <a:rPr lang="en-US" sz="3600" dirty="0">
                <a:ea typeface="+mn-lt"/>
                <a:cs typeface="+mn-lt"/>
              </a:rPr>
              <a:t>- Participants have 2 opportunities to respond to: </a:t>
            </a:r>
            <a:endParaRPr lang="en-US" sz="3600"/>
          </a:p>
          <a:p>
            <a:pPr>
              <a:buFont typeface="Wingdings" charset="2"/>
              <a:buChar char="ü"/>
            </a:pPr>
            <a:r>
              <a:rPr lang="en-US" sz="3600" dirty="0">
                <a:ea typeface="+mn-lt"/>
                <a:cs typeface="+mn-lt"/>
              </a:rPr>
              <a:t>Overall reactions and immediate questions  </a:t>
            </a:r>
            <a:endParaRPr lang="en-US" sz="3600"/>
          </a:p>
          <a:p>
            <a:pPr marL="285750" indent="-285750">
              <a:buFont typeface="Wingdings" charset="2"/>
              <a:buChar char="ü"/>
            </a:pPr>
            <a:r>
              <a:rPr lang="en-US" sz="3600" dirty="0">
                <a:ea typeface="+mn-lt"/>
                <a:cs typeface="+mn-lt"/>
              </a:rPr>
              <a:t>New ideas  </a:t>
            </a:r>
          </a:p>
          <a:p>
            <a:pPr marL="285750" indent="-285750">
              <a:buFont typeface="Wingdings" charset="2"/>
              <a:buChar char="ü"/>
            </a:pPr>
            <a:r>
              <a:rPr lang="en-US" sz="3600" dirty="0">
                <a:ea typeface="+mn-lt"/>
                <a:cs typeface="+mn-lt"/>
              </a:rPr>
              <a:t>Ideas that enhance the goal as written </a:t>
            </a:r>
            <a:endParaRPr lang="en-US" sz="3600"/>
          </a:p>
          <a:p>
            <a:pPr marL="0" indent="0">
              <a:buNone/>
            </a:pPr>
            <a:endParaRPr lang="en-US" sz="3600" dirty="0">
              <a:ea typeface="+mn-lt"/>
              <a:cs typeface="+mn-lt"/>
            </a:endParaRPr>
          </a:p>
          <a:p>
            <a:pPr marL="0" indent="0">
              <a:buNone/>
            </a:pPr>
            <a:r>
              <a:rPr lang="en-US" sz="3600" dirty="0">
                <a:ea typeface="+mn-lt"/>
                <a:cs typeface="+mn-lt"/>
              </a:rPr>
              <a:t>- If participants have more then 2 things to share, write any ideas or feedback using the sticky notes provided </a:t>
            </a:r>
            <a:endParaRPr lang="en-US" sz="3600"/>
          </a:p>
          <a:p>
            <a:endParaRPr lang="en-US" dirty="0"/>
          </a:p>
        </p:txBody>
      </p:sp>
    </p:spTree>
    <p:extLst>
      <p:ext uri="{BB962C8B-B14F-4D97-AF65-F5344CB8AC3E}">
        <p14:creationId xmlns:p14="http://schemas.microsoft.com/office/powerpoint/2010/main" val="599171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63516C8-F227-4B77-9AA7-61B9A0B78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91B420C-C4C8-44DF-96B2-FBD101464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4" descr="A picture containing tableware, plate&#10;&#10;Description generated with very high confidence">
            <a:extLst>
              <a:ext uri="{FF2B5EF4-FFF2-40B4-BE49-F238E27FC236}">
                <a16:creationId xmlns:a16="http://schemas.microsoft.com/office/drawing/2014/main" id="{2761AA2D-EBDA-4190-BB01-79144AB7B0DF}"/>
              </a:ext>
            </a:extLst>
          </p:cNvPr>
          <p:cNvPicPr>
            <a:picLocks noChangeAspect="1"/>
          </p:cNvPicPr>
          <p:nvPr/>
        </p:nvPicPr>
        <p:blipFill>
          <a:blip r:embed="rId3"/>
          <a:stretch>
            <a:fillRect/>
          </a:stretch>
        </p:blipFill>
        <p:spPr>
          <a:xfrm>
            <a:off x="1284263" y="934328"/>
            <a:ext cx="10011989" cy="4354646"/>
          </a:xfrm>
          <a:prstGeom prst="rect">
            <a:avLst/>
          </a:prstGeom>
        </p:spPr>
      </p:pic>
      <p:sp>
        <p:nvSpPr>
          <p:cNvPr id="15" name="Freeform 33">
            <a:extLst>
              <a:ext uri="{FF2B5EF4-FFF2-40B4-BE49-F238E27FC236}">
                <a16:creationId xmlns:a16="http://schemas.microsoft.com/office/drawing/2014/main" id="{070928B1-3E69-44AC-A1EE-B4E4270A7A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69172"/>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99701245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{4EFD424F-DCE3-9746-8A4F-3CA7E347E9C7}tf10001069</Template>
  <TotalTime>127</TotalTime>
  <Words>631</Words>
  <Application>Microsoft Office PowerPoint</Application>
  <PresentationFormat>Widescreen</PresentationFormat>
  <Paragraphs>51</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Wisp</vt:lpstr>
      <vt:lpstr>Family Life Subcommittee Members  Ms. Bridget McLaughlin Ms. Kirsten Clark Ms. Lisa Shore Ms. Charlotte Wallace Mr. Matt Schlegel Mr. Rick Anthony Ms. Raquel Brown</vt:lpstr>
      <vt:lpstr>PowerPoint Presentation</vt:lpstr>
      <vt:lpstr>Our Goal: To create a framework (blueprint) to support and guide family engagement organizations (PTA/PTO) in order to…  </vt:lpstr>
      <vt:lpstr>Our subcommittee is reaching out to PTA/PTO’s around the county for input.  So far, these are just some of the examples of the range of struggles/obstacles shared: </vt:lpstr>
      <vt:lpstr>Our Goal Restated: To create a framework (blueprint) to support and guide family engagement organizations (PTA/PTO) in order to…  </vt:lpstr>
      <vt:lpstr>We Want to Hear From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dc:title>
  <dc:creator>Oliver, Heidi P</dc:creator>
  <cp:lastModifiedBy>Gillins, Maisha A</cp:lastModifiedBy>
  <cp:revision>54</cp:revision>
  <dcterms:created xsi:type="dcterms:W3CDTF">2020-01-28T13:27:58Z</dcterms:created>
  <dcterms:modified xsi:type="dcterms:W3CDTF">2020-02-06T03:26:33Z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95e5178-20cb-4c9f-b31a-2c16abe10585_Enabled">
    <vt:lpwstr>true</vt:lpwstr>
  </property>
  <property fmtid="{D5CDD505-2E9C-101B-9397-08002B2CF9AE}" pid="3" name="MSIP_Label_a95e5178-20cb-4c9f-b31a-2c16abe10585_SetDate">
    <vt:lpwstr>2020-01-28T13:27:58Z</vt:lpwstr>
  </property>
  <property fmtid="{D5CDD505-2E9C-101B-9397-08002B2CF9AE}" pid="4" name="MSIP_Label_a95e5178-20cb-4c9f-b31a-2c16abe10585_Method">
    <vt:lpwstr>Standard</vt:lpwstr>
  </property>
  <property fmtid="{D5CDD505-2E9C-101B-9397-08002B2CF9AE}" pid="5" name="MSIP_Label_a95e5178-20cb-4c9f-b31a-2c16abe10585_Name">
    <vt:lpwstr>General</vt:lpwstr>
  </property>
  <property fmtid="{D5CDD505-2E9C-101B-9397-08002B2CF9AE}" pid="6" name="MSIP_Label_a95e5178-20cb-4c9f-b31a-2c16abe10585_SiteId">
    <vt:lpwstr>b7d27e93-356b-4ad8-8a70-89c35df207c0</vt:lpwstr>
  </property>
  <property fmtid="{D5CDD505-2E9C-101B-9397-08002B2CF9AE}" pid="7" name="MSIP_Label_a95e5178-20cb-4c9f-b31a-2c16abe10585_ActionId">
    <vt:lpwstr>d95b5470-a800-4b8c-b2f2-00001daeab8e</vt:lpwstr>
  </property>
  <property fmtid="{D5CDD505-2E9C-101B-9397-08002B2CF9AE}" pid="8" name="MSIP_Label_a95e5178-20cb-4c9f-b31a-2c16abe10585_ContentBits">
    <vt:lpwstr>0</vt:lpwstr>
  </property>
</Properties>
</file>